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8B7AC9-E3C7-419B-9408-808318CC380F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4723B-FEBF-464A-A0C8-8DB92A52BC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8B7AC9-E3C7-419B-9408-808318CC380F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4723B-FEBF-464A-A0C8-8DB92A52BC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8B7AC9-E3C7-419B-9408-808318CC380F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4723B-FEBF-464A-A0C8-8DB92A52BC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8B7AC9-E3C7-419B-9408-808318CC380F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4723B-FEBF-464A-A0C8-8DB92A52BC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8B7AC9-E3C7-419B-9408-808318CC380F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4723B-FEBF-464A-A0C8-8DB92A52BC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8B7AC9-E3C7-419B-9408-808318CC380F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4723B-FEBF-464A-A0C8-8DB92A52BC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8B7AC9-E3C7-419B-9408-808318CC380F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4723B-FEBF-464A-A0C8-8DB92A52BC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8B7AC9-E3C7-419B-9408-808318CC380F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4723B-FEBF-464A-A0C8-8DB92A52BC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8B7AC9-E3C7-419B-9408-808318CC380F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4723B-FEBF-464A-A0C8-8DB92A52BC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8B7AC9-E3C7-419B-9408-808318CC380F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4723B-FEBF-464A-A0C8-8DB92A52BC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AA8B7AC9-E3C7-419B-9408-808318CC380F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EB4723B-FEBF-464A-A0C8-8DB92A52BC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A8B7AC9-E3C7-419B-9408-808318CC380F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EB4723B-FEBF-464A-A0C8-8DB92A52BC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3657600"/>
            <a:ext cx="640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PRESENTED FOR </a:t>
            </a:r>
            <a:r>
              <a:rPr lang="en-US" sz="2000" b="1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BNGH- </a:t>
            </a:r>
            <a:r>
              <a:rPr lang="en-US" sz="2000" b="1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1</a:t>
            </a:r>
            <a:r>
              <a:rPr lang="en-US" sz="2000" b="1" baseline="3000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ST</a:t>
            </a:r>
            <a:r>
              <a:rPr lang="en-US" sz="2000" b="1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SEM 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DR. PROKASH BISWAS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ASSISTANT PROFESSOR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DEPARTMENT OF BENGALI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 AMMT COLLEGE</a:t>
            </a:r>
          </a:p>
          <a:p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28601" y="685800"/>
            <a:ext cx="8686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2400" b="1" dirty="0" smtClean="0">
                <a:solidFill>
                  <a:schemeClr val="tx2">
                    <a:lumMod val="75000"/>
                  </a:schemeClr>
                </a:solidFill>
              </a:rPr>
              <a:t>বিষয় – </a:t>
            </a:r>
          </a:p>
          <a:p>
            <a:pPr algn="ctr"/>
            <a:r>
              <a:rPr lang="bn-BD" sz="2400" b="1" dirty="0" smtClean="0">
                <a:solidFill>
                  <a:schemeClr val="tx2">
                    <a:lumMod val="75000"/>
                  </a:schemeClr>
                </a:solidFill>
              </a:rPr>
              <a:t>শব্দার্থ-পরিবর্তনের </a:t>
            </a:r>
            <a:r>
              <a:rPr lang="bn-BD" sz="2400" b="1" dirty="0">
                <a:solidFill>
                  <a:schemeClr val="tx2">
                    <a:lumMod val="75000"/>
                  </a:schemeClr>
                </a:solidFill>
              </a:rPr>
              <a:t>কারণসমূহ উদাহরণসহ বর্ণনা কর।</a:t>
            </a:r>
            <a:endParaRPr lang="en-US" sz="2400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bn-BD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914400"/>
            <a:ext cx="868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অর্থবোধক ধ্বনিসমষ্টিকে বলা হয় 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শব্দ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। অতএব </a:t>
            </a:r>
            <a:r>
              <a:rPr lang="bn-BD" sz="2400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অর্থ বোঝানোর জন্যই 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শব্দের সৃষ্টি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, 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কিন্তু এমন কোন শব্দ খুঁজে পাওয়া মুস্কিল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, 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চিরকাল যার একটিমাত্র অর্থই প্রচলিত রয়েছে। দেশকালপাত্রের প্রেক্ষাপটে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, 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শব্দের অর্থ নানাভাবে পরিবর্তিত হয়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—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এই সহজ সত্যটি আর স্বীকৃতির অপেক্ষা রাখে না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—‘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পা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’ 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ধাতুর সঙ্গে বিভিন্ন প্রত্যয় যােগে নিষ্পন্ন হাতে পারে তিনটি শব্দ 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পতি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, 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পাতা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, 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পিতা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'—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এই তিনটি শব্দেরই মূল অর্থ 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যিনি পালন করেন অথচ তিনটি শব্দের ব্যবহারিক অর্থে কত পার্থক্য।</a:t>
            </a:r>
            <a:endParaRPr lang="en-US" sz="24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/>
            </a:r>
            <a:b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</a:br>
            <a:endParaRPr lang="en-US" sz="24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শব্দের অর্থ কেন পরিবর্তিত হয়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, 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এককথায় তার কোন উত্তর দেওয়া যায় না। নানা কারণেই শব্দার্থের পরিবর্তন ঘটে থাকে। এই কারণের সংখ্যা নির্ণয় করা অসম্ভব হলেও স্থূল এবং প্রধান কারণগুলিকে শৃঙ্খলাবদ্ধ করা সম্ভবপর। </a:t>
            </a:r>
            <a:endParaRPr lang="en-US" sz="24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143000"/>
            <a:ext cx="86106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বিভিন্ন ভাষাবিজ্ঞানী শব্দার্থ-পরিবর্তনের কারণগুলিকে বিশ্লেষণ করে তাদের তিনটি প্রধান শ্রেণীতে বিন্যস্ত করেছেন</a:t>
            </a:r>
            <a:endParaRPr lang="en-US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pPr lvl="0" fontAlgn="base"/>
            <a:r>
              <a:rPr lang="en-US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(</a:t>
            </a:r>
            <a:r>
              <a:rPr lang="bn-BD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ক) ভিন্ন পারিবেশিক কারণ</a:t>
            </a:r>
            <a:r>
              <a:rPr lang="en-US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, </a:t>
            </a:r>
          </a:p>
          <a:p>
            <a:pPr lvl="0" fontAlgn="base"/>
            <a:r>
              <a:rPr lang="en-US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(</a:t>
            </a:r>
            <a:r>
              <a:rPr lang="bn-BD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খ) মনােবিষয়ক কারণ</a:t>
            </a:r>
            <a:r>
              <a:rPr lang="en-US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, </a:t>
            </a:r>
            <a:r>
              <a:rPr lang="bn-BD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এবং</a:t>
            </a:r>
            <a:r>
              <a:rPr lang="en-US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 </a:t>
            </a:r>
          </a:p>
          <a:p>
            <a:pPr lvl="0" fontAlgn="base"/>
            <a:r>
              <a:rPr lang="en-US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(</a:t>
            </a:r>
            <a:r>
              <a:rPr lang="bn-BD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গ) আলঙ্কারিক কারণ।</a:t>
            </a:r>
            <a:endParaRPr lang="en-US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/>
            </a:r>
            <a:br>
              <a:rPr lang="en-US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</a:br>
            <a:endParaRPr lang="en-US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r>
              <a:rPr lang="bn-BD" b="1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ভিন্ন পারিবেশিক কারণ:</a:t>
            </a:r>
            <a:r>
              <a:rPr lang="bn-BD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 কোন শব্দ যে অঞ্চলে যে অর্থে সৃষ্টি হয়েছিল</a:t>
            </a:r>
            <a:r>
              <a:rPr lang="en-US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, </a:t>
            </a:r>
            <a:r>
              <a:rPr lang="bn-BD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পরিবেশ পরিবর্তনে তার অর্থের পরিবর্তন হতে পারে</a:t>
            </a:r>
            <a:r>
              <a:rPr lang="en-US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—</a:t>
            </a:r>
            <a:r>
              <a:rPr lang="bn-BD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তাই শব্দের এ জাতীয় অর্থ পরিবর্তনকে পারিবেশিক কারণ-জাত অর্থ পরিবর্তন বলে মনে করা হয়।</a:t>
            </a:r>
            <a:endParaRPr lang="en-US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/>
            </a:r>
            <a:br>
              <a:rPr lang="en-US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</a:br>
            <a:endParaRPr lang="en-US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pPr lvl="0" fontAlgn="base"/>
            <a:r>
              <a:rPr lang="bn-BD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স্থান কালের পরিবর্তনে শব্দার্থের পরিবর্তন ঘটে। ফারসীতে </a:t>
            </a:r>
            <a:r>
              <a:rPr lang="en-US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দরিয়া</a:t>
            </a:r>
            <a:r>
              <a:rPr lang="en-US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 </a:t>
            </a:r>
            <a:r>
              <a:rPr lang="bn-BD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শব্দের অর্থ </a:t>
            </a:r>
            <a:r>
              <a:rPr lang="en-US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নদী</a:t>
            </a:r>
            <a:r>
              <a:rPr lang="en-US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'; ‘</a:t>
            </a:r>
            <a:r>
              <a:rPr lang="bn-BD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মুর্গ</a:t>
            </a:r>
            <a:r>
              <a:rPr lang="en-US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’ </a:t>
            </a:r>
            <a:r>
              <a:rPr lang="bn-BD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অর্থ</a:t>
            </a:r>
            <a:r>
              <a:rPr lang="en-US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—</a:t>
            </a:r>
            <a:r>
              <a:rPr lang="bn-BD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যে কোন পাখি</a:t>
            </a:r>
            <a:r>
              <a:rPr lang="en-US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; </a:t>
            </a:r>
            <a:r>
              <a:rPr lang="bn-BD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কিন্তু বাঙলায় এ দুটি শব্দের অর্থ দাঁড়িয়েছে যথাক্রমে </a:t>
            </a:r>
            <a:r>
              <a:rPr lang="en-US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সমুদ্র</a:t>
            </a:r>
            <a:r>
              <a:rPr lang="en-US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 </a:t>
            </a:r>
            <a:r>
              <a:rPr lang="bn-BD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ও </a:t>
            </a:r>
            <a:r>
              <a:rPr lang="en-US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কুক্কুট</a:t>
            </a:r>
            <a:r>
              <a:rPr lang="en-US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।</a:t>
            </a:r>
            <a:endParaRPr lang="en-US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/>
            </a:r>
            <a:br>
              <a:rPr lang="en-US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</a:br>
            <a:endParaRPr lang="en-US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pPr lvl="0" fontAlgn="base"/>
            <a:r>
              <a:rPr lang="bn-BD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কালের পরিবর্তনেও শব্দের অর্থ পরিবর্তিত হতে পারে</a:t>
            </a:r>
            <a:r>
              <a:rPr lang="en-US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—‘</a:t>
            </a:r>
            <a:r>
              <a:rPr lang="bn-BD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উষ্ট্র</a:t>
            </a:r>
            <a:r>
              <a:rPr lang="en-US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’ </a:t>
            </a:r>
            <a:r>
              <a:rPr lang="bn-BD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একসময় </a:t>
            </a:r>
            <a:r>
              <a:rPr lang="en-US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আরণ্য বৃষ</a:t>
            </a:r>
            <a:r>
              <a:rPr lang="en-US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 (Bison) </a:t>
            </a:r>
            <a:r>
              <a:rPr lang="bn-BD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বােঝাততা</a:t>
            </a:r>
            <a:r>
              <a:rPr lang="en-US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, </a:t>
            </a:r>
            <a:r>
              <a:rPr lang="bn-BD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এখন </a:t>
            </a:r>
            <a:r>
              <a:rPr lang="en-US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উট</a:t>
            </a:r>
            <a:r>
              <a:rPr lang="en-US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 (Camel)</a:t>
            </a:r>
            <a:r>
              <a:rPr lang="hi-IN" dirty="0">
                <a:solidFill>
                  <a:srgbClr val="FF0000"/>
                </a:solidFill>
                <a:latin typeface="Kalpurush" pitchFamily="2" charset="0"/>
              </a:rPr>
              <a:t>।</a:t>
            </a:r>
            <a:endParaRPr lang="en-US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endParaRPr lang="en-US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1" y="1066800"/>
            <a:ext cx="8534399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/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ধর্ম-সমাজ-রাষ্ট্র জাতি প্রভৃতির কালানুক্রমিক পরিবর্তনেও শব্দের প্রচলিত অর্থ ভিন্ন রূপ ধারণ করে। 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'Mother' 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ও 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'Sister' 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শব্দ দুটি এখন পারিবারিক গণ্ডী ছাড়িয়ে প্রাতিষ্ঠানিক মর্যাদা লাভ করেছে। আবার 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বুর্জোয়া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, 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জোতদার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, 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অসুর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 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প্রভৃতি শব্দ মূলতঃ উক্তৃষ্ট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, 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অর্থে ব্যবহৃত হলেও বর্তমানে হীন অর্থে ব্যবহৃত হয়।</a:t>
            </a:r>
            <a:endParaRPr lang="en-US" sz="20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/>
            </a:r>
            <a:b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</a:br>
            <a:endParaRPr lang="en-US" sz="20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pPr lvl="0" fontAlgn="base"/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একটি শব্দের একাধিক রূপ ভিন্ন অর্থে প্রযুক্ত হতে পারে।- 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ভােজ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 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ও 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ভােজন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', '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সৌভাগ্য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 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ও 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সােহাগ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 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মূলতঃ একার্থক হলেও ব্যবহারিক অর্থে তাদের পার্থক্য রয়েছে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; '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বিবাহ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, 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পরিণয়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, 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পাণিগ্রহণ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 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প্রভৃতি শব্দে যে বলপ্রয়ােগের ভাব ছিল তা এখন অন্তর্হিত।</a:t>
            </a:r>
            <a:endParaRPr lang="en-US" sz="20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/>
            </a:r>
            <a:b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</a:br>
            <a:endParaRPr lang="en-US" sz="20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pPr lvl="0" fontAlgn="base"/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পাত্র ও বস্তুর পরিবর্তনেও শব্দের অর্থান্তর ঘটে-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en-US" sz="2000" dirty="0" err="1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Penna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 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বা পালকের তৈরি লেখনী ছিল 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pen, 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এখন 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Steel-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এরও 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pen 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হয়।</a:t>
            </a:r>
            <a:endParaRPr lang="en-US" sz="20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endParaRPr lang="en-US" sz="20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1" y="685800"/>
            <a:ext cx="84582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400" b="1" dirty="0">
                <a:latin typeface="Kalpurush" pitchFamily="2" charset="0"/>
                <a:cs typeface="Kalpurush" pitchFamily="2" charset="0"/>
              </a:rPr>
              <a:t>মনােবিষয়ক কারণঃ</a:t>
            </a:r>
            <a:r>
              <a:rPr lang="bn-BD" sz="2400" dirty="0">
                <a:latin typeface="Kalpurush" pitchFamily="2" charset="0"/>
                <a:cs typeface="Kalpurush" pitchFamily="2" charset="0"/>
              </a:rPr>
              <a:t> শব্দার্থ-পরিবর্তনে মনস্তত্বের ভূমিকা খুবই গুরুত্বপূর্ণ। অপর দুটি কারণের সঙ্গেও অনেক সময় এটি জড়িত থাকে।</a:t>
            </a:r>
            <a:endParaRPr lang="en-US" sz="2400" dirty="0">
              <a:latin typeface="Kalpurush" pitchFamily="2" charset="0"/>
              <a:cs typeface="Kalpurush" pitchFamily="2" charset="0"/>
            </a:endParaRPr>
          </a:p>
          <a:p>
            <a:r>
              <a:rPr lang="en-US" sz="2400" dirty="0">
                <a:latin typeface="Kalpurush" pitchFamily="2" charset="0"/>
                <a:cs typeface="Kalpurush" pitchFamily="2" charset="0"/>
              </a:rPr>
              <a:t/>
            </a:r>
            <a:br>
              <a:rPr lang="en-US" sz="2400" dirty="0">
                <a:latin typeface="Kalpurush" pitchFamily="2" charset="0"/>
                <a:cs typeface="Kalpurush" pitchFamily="2" charset="0"/>
              </a:rPr>
            </a:br>
            <a:endParaRPr lang="en-US" sz="2400" dirty="0">
              <a:latin typeface="Kalpurush" pitchFamily="2" charset="0"/>
              <a:cs typeface="Kalpurush" pitchFamily="2" charset="0"/>
            </a:endParaRPr>
          </a:p>
          <a:p>
            <a:pPr lvl="0" fontAlgn="base"/>
            <a:r>
              <a:rPr lang="bn-BD" sz="2400" dirty="0">
                <a:latin typeface="Kalpurush" pitchFamily="2" charset="0"/>
                <a:cs typeface="Kalpurush" pitchFamily="2" charset="0"/>
              </a:rPr>
              <a:t>নানাবিধ মানসিক সংস্কারের জন্য আমরা অশুভ-কুরুচিকর কিংবা ভীতিজনক শব্দ পরিহার করে ভিন্ন শব্দ দ্বারা ঐ বিষয়টি প্রকাশ করতে চেষ্টা করি।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—‘</a:t>
            </a:r>
            <a:r>
              <a:rPr lang="bn-BD" sz="2400" dirty="0">
                <a:latin typeface="Kalpurush" pitchFamily="2" charset="0"/>
                <a:cs typeface="Kalpurush" pitchFamily="2" charset="0"/>
              </a:rPr>
              <a:t>চাউল বাড়ন্ত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', '</a:t>
            </a:r>
            <a:r>
              <a:rPr lang="bn-BD" sz="2400" dirty="0">
                <a:latin typeface="Kalpurush" pitchFamily="2" charset="0"/>
                <a:cs typeface="Kalpurush" pitchFamily="2" charset="0"/>
              </a:rPr>
              <a:t>শাখা শীতলানাে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' </a:t>
            </a:r>
            <a:r>
              <a:rPr lang="bn-BD" sz="2400" dirty="0">
                <a:latin typeface="Kalpurush" pitchFamily="2" charset="0"/>
                <a:cs typeface="Kalpurush" pitchFamily="2" charset="0"/>
              </a:rPr>
              <a:t>শব্দ দিয়ে আমরা অশুভ ভাবকে এড়িয়ে যাই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; '</a:t>
            </a:r>
            <a:r>
              <a:rPr lang="bn-BD" sz="2400" dirty="0">
                <a:latin typeface="Kalpurush" pitchFamily="2" charset="0"/>
                <a:cs typeface="Kalpurush" pitchFamily="2" charset="0"/>
              </a:rPr>
              <a:t>বাথরুম পাওয়া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' </a:t>
            </a:r>
            <a:r>
              <a:rPr lang="bn-BD" sz="2400" dirty="0">
                <a:latin typeface="Kalpurush" pitchFamily="2" charset="0"/>
                <a:cs typeface="Kalpurush" pitchFamily="2" charset="0"/>
              </a:rPr>
              <a:t>বা 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latin typeface="Kalpurush" pitchFamily="2" charset="0"/>
                <a:cs typeface="Kalpurush" pitchFamily="2" charset="0"/>
              </a:rPr>
              <a:t>ঘাটে যাওয়া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' </a:t>
            </a:r>
            <a:r>
              <a:rPr lang="bn-BD" sz="2400" dirty="0">
                <a:latin typeface="Kalpurush" pitchFamily="2" charset="0"/>
                <a:cs typeface="Kalpurush" pitchFamily="2" charset="0"/>
              </a:rPr>
              <a:t>শব্দের সাহায্যে কুরুচিকর শব্দ পরিহার করি এবং 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latin typeface="Kalpurush" pitchFamily="2" charset="0"/>
                <a:cs typeface="Kalpurush" pitchFamily="2" charset="0"/>
              </a:rPr>
              <a:t>বসন্তে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latin typeface="Kalpurush" pitchFamily="2" charset="0"/>
                <a:cs typeface="Kalpurush" pitchFamily="2" charset="0"/>
              </a:rPr>
              <a:t>র বদলে 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latin typeface="Kalpurush" pitchFamily="2" charset="0"/>
                <a:cs typeface="Kalpurush" pitchFamily="2" charset="0"/>
              </a:rPr>
              <a:t>মায়ের দয়া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', '</a:t>
            </a:r>
            <a:r>
              <a:rPr lang="bn-BD" sz="2400" dirty="0">
                <a:latin typeface="Kalpurush" pitchFamily="2" charset="0"/>
                <a:cs typeface="Kalpurush" pitchFamily="2" charset="0"/>
              </a:rPr>
              <a:t>সাপে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latin typeface="Kalpurush" pitchFamily="2" charset="0"/>
                <a:cs typeface="Kalpurush" pitchFamily="2" charset="0"/>
              </a:rPr>
              <a:t>র পরিবর্তে 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latin typeface="Kalpurush" pitchFamily="2" charset="0"/>
                <a:cs typeface="Kalpurush" pitchFamily="2" charset="0"/>
              </a:rPr>
              <a:t>লতা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' </a:t>
            </a:r>
            <a:r>
              <a:rPr lang="bn-BD" sz="2400" dirty="0">
                <a:latin typeface="Kalpurush" pitchFamily="2" charset="0"/>
                <a:cs typeface="Kalpurush" pitchFamily="2" charset="0"/>
              </a:rPr>
              <a:t>ব্যবহার করে ভয়ের কারণটি বাদ দিতে চেষ্টা করি।</a:t>
            </a:r>
            <a:endParaRPr lang="en-US" sz="2400" dirty="0">
              <a:latin typeface="Kalpurush" pitchFamily="2" charset="0"/>
              <a:cs typeface="Kalpurush" pitchFamily="2" charset="0"/>
            </a:endParaRPr>
          </a:p>
          <a:p>
            <a:r>
              <a:rPr lang="en-US" sz="2400" dirty="0">
                <a:latin typeface="Kalpurush" pitchFamily="2" charset="0"/>
                <a:cs typeface="Kalpurush" pitchFamily="2" charset="0"/>
              </a:rPr>
              <a:t/>
            </a:r>
            <a:br>
              <a:rPr lang="en-US" sz="2400" dirty="0">
                <a:latin typeface="Kalpurush" pitchFamily="2" charset="0"/>
                <a:cs typeface="Kalpurush" pitchFamily="2" charset="0"/>
              </a:rPr>
            </a:br>
            <a:endParaRPr lang="en-US" sz="2400" dirty="0">
              <a:latin typeface="Kalpurush" pitchFamily="2" charset="0"/>
              <a:cs typeface="Kalpurush" pitchFamily="2" charset="0"/>
            </a:endParaRPr>
          </a:p>
          <a:p>
            <a:pPr lvl="0" fontAlgn="base"/>
            <a:r>
              <a:rPr lang="bn-BD" sz="2400" dirty="0">
                <a:latin typeface="Kalpurush" pitchFamily="2" charset="0"/>
                <a:cs typeface="Kalpurush" pitchFamily="2" charset="0"/>
              </a:rPr>
              <a:t>হীন কাজকে শােভনতা দানের উদ্দেশ্যেও আমরা মহৎ অর্থযুক্ত শব্দ ব্যবহার করে থাকি-রান্না করার পুরুষকে 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latin typeface="Kalpurush" pitchFamily="2" charset="0"/>
                <a:cs typeface="Kalpurush" pitchFamily="2" charset="0"/>
              </a:rPr>
              <a:t>মহারাজ/ঠাকুর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' </a:t>
            </a:r>
            <a:r>
              <a:rPr lang="bn-BD" sz="2400" dirty="0">
                <a:latin typeface="Kalpurush" pitchFamily="2" charset="0"/>
                <a:cs typeface="Kalpurush" pitchFamily="2" charset="0"/>
              </a:rPr>
              <a:t>বলি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, </a:t>
            </a:r>
            <a:r>
              <a:rPr lang="bn-BD" sz="2400" dirty="0">
                <a:latin typeface="Kalpurush" pitchFamily="2" charset="0"/>
                <a:cs typeface="Kalpurush" pitchFamily="2" charset="0"/>
              </a:rPr>
              <a:t>কাজের মেয়েকে কন্যার মর্যাদা দিয়ে বলি 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latin typeface="Kalpurush" pitchFamily="2" charset="0"/>
                <a:cs typeface="Kalpurush" pitchFamily="2" charset="0"/>
              </a:rPr>
              <a:t>ঝি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latin typeface="Kalpurush" pitchFamily="2" charset="0"/>
                <a:cs typeface="Kalpurush" pitchFamily="2" charset="0"/>
              </a:rPr>
              <a:t>। এখন 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‘</a:t>
            </a:r>
            <a:r>
              <a:rPr lang="bn-BD" sz="2400" dirty="0">
                <a:latin typeface="Kalpurush" pitchFamily="2" charset="0"/>
                <a:cs typeface="Kalpurush" pitchFamily="2" charset="0"/>
              </a:rPr>
              <a:t>ঝি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’ </a:t>
            </a:r>
            <a:r>
              <a:rPr lang="bn-BD" sz="2400" dirty="0">
                <a:latin typeface="Kalpurush" pitchFamily="2" charset="0"/>
                <a:cs typeface="Kalpurush" pitchFamily="2" charset="0"/>
              </a:rPr>
              <a:t>বল্লেও তারা অসন্তুষ্ট হয় বলে তাদের বলি 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latin typeface="Kalpurush" pitchFamily="2" charset="0"/>
                <a:cs typeface="Kalpurush" pitchFamily="2" charset="0"/>
              </a:rPr>
              <a:t>কাজের লােক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' </a:t>
            </a:r>
            <a:r>
              <a:rPr lang="bn-BD" sz="2400" dirty="0">
                <a:latin typeface="Kalpurush" pitchFamily="2" charset="0"/>
                <a:cs typeface="Kalpurush" pitchFamily="2" charset="0"/>
              </a:rPr>
              <a:t>কিংবা 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latin typeface="Kalpurush" pitchFamily="2" charset="0"/>
                <a:cs typeface="Kalpurush" pitchFamily="2" charset="0"/>
              </a:rPr>
              <a:t>মাসি</a:t>
            </a:r>
            <a:r>
              <a:rPr lang="en-US" sz="2400" dirty="0"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latin typeface="Kalpurush" pitchFamily="2" charset="0"/>
                <a:cs typeface="Kalpurush" pitchFamily="2" charset="0"/>
              </a:rPr>
              <a:t>।</a:t>
            </a:r>
            <a:endParaRPr lang="en-US" sz="2400" dirty="0">
              <a:latin typeface="Kalpurush" pitchFamily="2" charset="0"/>
              <a:cs typeface="Kalpurush" pitchFamily="2" charset="0"/>
            </a:endParaRPr>
          </a:p>
          <a:p>
            <a:endParaRPr lang="en-US" sz="2400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1" y="457200"/>
            <a:ext cx="8458199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/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শব্দপ্রয়ােগে অসতর্কতা বা অজ্ঞতার জন্যও শব্দের অর্থ পরিবর্তিত হয়। 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পাষণ্ড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’ 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শব্দের মূল অর্থ ছিল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, '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বৌদ্ধ সন্ন্যাসী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', 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কিন্তু অজ্ঞতাহেতু এখন 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নিষ্ঠুর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 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অর্থে ব্যবহৃত হয়। বক্তার ইচ্ছানুসারেও শব্দের অর্থ পরিবর্তিত হয়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, 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যথা- 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বারুণী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’ 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শব্দের অর্থ 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মদ্য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', 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মধুসূদন বরুণপত্নী 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বরুণানী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'-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স্থলে 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বারুণী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 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শব্দ ব্যবহার করেছেন।</a:t>
            </a:r>
            <a:endParaRPr lang="en-US" sz="24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/>
            </a:r>
            <a:b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</a:br>
            <a:endParaRPr lang="en-US" sz="24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pPr lvl="0" fontAlgn="base"/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শব্দকে সংক্ষিপ্ত করার ফলেও অর্থ-পরিবর্তন ঘটে।- 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ক্ষৌরকর্ম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 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থেকে সংক্ষেপে 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‘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কামানাে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’, ‘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দণ্ডবৎ প্রমাণ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’ ‘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দণ্ডবৎ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’, '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বাইসাইকেল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 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থেকে 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বাইক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।</a:t>
            </a:r>
            <a:endParaRPr lang="en-US" sz="24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/>
            </a:r>
            <a:b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</a:br>
            <a:endParaRPr lang="en-US" sz="24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pPr lvl="0" fontAlgn="base"/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সাদৃশ্য শব্দার্থ-পরিবর্তনে এক বিরাট ভূমিকা গ্রহণ করে। দেশের মধ্যে 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মাথা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র স্থানই সর্বোচ্চ এবং মাথাই শ্রেষ্ঠ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—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এই বিবেচনায় যাবতীয় শ্রেষ্ঠত্ব বােঝাতেই 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মাথা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 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শব্দ প্রযুক্ত হয়।- 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দইয়ের মাথা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, 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গায়ের মাথা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, 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মাথা খাওয়া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, 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মাথা ধরা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, 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তেমাথা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 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প্রভৃতি।</a:t>
            </a:r>
            <a:endParaRPr lang="en-US" sz="24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/>
            </a:r>
            <a:b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</a:br>
            <a:endParaRPr lang="en-US" sz="24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762000"/>
            <a:ext cx="86106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000" b="1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আলঙ্কারিক কারণ: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 মানুষের স্বাভাবিক প্রবৃত্তি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—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অলঙ্কার দিয়ে কথা বলা। এই অলঙ্কার-আরােপের ফলে বাক্যের সৌন্দর্যই শুধু বৃদ্ধি পায় না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, 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শব্দার্থেরও যথেষ্ট পরিবর্তন সাধিত হয়।</a:t>
            </a:r>
            <a:endParaRPr lang="en-US" sz="20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/>
            </a:r>
            <a:b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</a:br>
            <a:endParaRPr lang="en-US" sz="20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pPr lvl="0" fontAlgn="base"/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রূপকাদি অলঙ্কার ব্যবহারের ফলে শব্দের অর্থ এমনভাবে পরিবর্তিত হতে পারে যে মৌলিক অর্থের সঙ্গে তার কোন সম্পর্ক না-ও থাকতে পারে। গােরুর চোখের মতাে আকৃতি ছিল বাতায়নের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, 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তাই নাম ছিল 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গবাক্ষ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'—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কিন্তু এখন এর আকৃতি চৌকো। 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বীণাবাদনে দক্ষ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 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বলেই 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প্রবীণ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', 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কিন্তু এই 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বীণার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 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সঙ্গে 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‘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প্রবীণতা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’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র কোন সম্পর্ক নেই।</a:t>
            </a:r>
            <a:endParaRPr lang="en-US" sz="20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/>
            </a:r>
            <a:b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</a:br>
            <a:endParaRPr lang="en-US" sz="20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pPr lvl="0" fontAlgn="base"/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উপমা-উৎপ্রেক্ষা-আদি অলঙ্কার বাক্যে এমনভাবে লুকিয়ে থাকে যে বােঝবার উপায় নেই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, 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ফলে পরিবর্তিত অর্থের সঙ্গে এর সম্পর্কও বােঝা যায় না।- 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বেলাভূমিকে অতিক্রান্ত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 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অর্থে 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উদ্বেল</a:t>
            </a:r>
            <a:r>
              <a:rPr lang="en-US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', </a:t>
            </a:r>
            <a:r>
              <a:rPr lang="bn-BD" sz="20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কিন্তু আমাদের হৃদয়ও উদ্বেল হয়।</a:t>
            </a:r>
            <a:endParaRPr lang="en-US" sz="20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endParaRPr lang="en-US" sz="20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1" y="1219200"/>
            <a:ext cx="853439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/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ব্যষ্টির স্থলে সমষ্টি এবং সমষ্টির স্থলে ব্যকষ্টির প্রয়ােগেও অর্থ-পরিবর্তন ঘটে।- 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লাল পানি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 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মানে আর লাল রঙের যে কোন পানীয় নয়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, 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একটি বিশেষ পানীয় অর্থাাৎ 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মদ্য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। আবার 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ভাত-কাপড়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 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বলতে শুধু ভাত আর কাপড়ই বােঝায় না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, 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যাবতীয় ভরণপােষণের ব্যবস্থাই বােঝায়।</a:t>
            </a:r>
            <a:endParaRPr lang="en-US" sz="24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/>
            </a:r>
            <a:b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</a:br>
            <a:endParaRPr lang="en-US" sz="24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pPr lvl="0" fontAlgn="base"/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নম্রতা প্রদর্শনের জন্যেও শব্দার্থের পরিবর্তন ঘটে।- দেবতার জন্য খাদ্য 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ভােগ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', 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নিজের বাড়ি 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গরীবখানা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।</a:t>
            </a:r>
            <a:endParaRPr lang="en-US" sz="24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/>
            </a:r>
            <a:b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</a:br>
            <a:endParaRPr lang="en-US" sz="24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pPr lvl="0" fontAlgn="base"/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বক্রোক্তির সাহায্যে দূষণীয় শব্দে ছদ্মবেশ পরিয়ে তার অর্থ পরিবর্তন করা হয়।- 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হাতটান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', '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শ্বশুরবাড়ি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' (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জেলখানা)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, 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বা 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‘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শ্রীঘর</a:t>
            </a:r>
            <a:r>
              <a:rPr lang="en-US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’ </a:t>
            </a:r>
            <a:r>
              <a:rPr lang="bn-BD" sz="2400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বাস।</a:t>
            </a:r>
            <a:endParaRPr lang="en-US" sz="24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endParaRPr lang="en-US" sz="24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3124200"/>
            <a:ext cx="34442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6600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ধন্যবাদ </a:t>
            </a:r>
            <a:endParaRPr lang="en-US" sz="66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16</TotalTime>
  <Words>337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Metro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13</cp:revision>
  <dcterms:created xsi:type="dcterms:W3CDTF">2022-03-13T14:51:52Z</dcterms:created>
  <dcterms:modified xsi:type="dcterms:W3CDTF">2022-03-23T12:49:19Z</dcterms:modified>
</cp:coreProperties>
</file>